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3"/>
  </p:notesMasterIdLst>
  <p:sldIdLst>
    <p:sldId id="263" r:id="rId2"/>
    <p:sldId id="266" r:id="rId3"/>
    <p:sldId id="276" r:id="rId4"/>
    <p:sldId id="269" r:id="rId5"/>
    <p:sldId id="270" r:id="rId6"/>
    <p:sldId id="264" r:id="rId7"/>
    <p:sldId id="271" r:id="rId8"/>
    <p:sldId id="272" r:id="rId9"/>
    <p:sldId id="273"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26DDE-BB01-4991-A3F8-4CD05967C67D}" type="datetimeFigureOut">
              <a:rPr lang="en-US" smtClean="0"/>
              <a:pPr/>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23B65-2244-40E4-9EF2-84F48F70E971}" type="slidenum">
              <a:rPr lang="en-US" smtClean="0"/>
              <a:pPr/>
              <a:t>‹#›</a:t>
            </a:fld>
            <a:endParaRPr lang="en-US"/>
          </a:p>
        </p:txBody>
      </p:sp>
    </p:spTree>
    <p:extLst>
      <p:ext uri="{BB962C8B-B14F-4D97-AF65-F5344CB8AC3E}">
        <p14:creationId xmlns:p14="http://schemas.microsoft.com/office/powerpoint/2010/main" val="32356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FB6A46-76DD-4AFA-9EC8-E79A6EF0F3FA}" type="slidenum">
              <a:rPr lang="en-US" smtClean="0"/>
              <a:pPr/>
              <a:t>6</a:t>
            </a:fld>
            <a:endParaRPr lang="en-US"/>
          </a:p>
        </p:txBody>
      </p:sp>
    </p:spTree>
    <p:extLst>
      <p:ext uri="{BB962C8B-B14F-4D97-AF65-F5344CB8AC3E}">
        <p14:creationId xmlns:p14="http://schemas.microsoft.com/office/powerpoint/2010/main" val="120027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112649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73088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1176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83118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2364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193559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2308045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364510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331224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50580-2FAD-4E38-B43B-BEEF5EFA29B0}"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173692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950580-2FAD-4E38-B43B-BEEF5EFA29B0}"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193522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950580-2FAD-4E38-B43B-BEEF5EFA29B0}" type="datetimeFigureOut">
              <a:rPr lang="en-US" smtClean="0"/>
              <a:pPr/>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355476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950580-2FAD-4E38-B43B-BEEF5EFA29B0}" type="datetimeFigureOut">
              <a:rPr lang="en-US" smtClean="0"/>
              <a:pPr/>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87820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50580-2FAD-4E38-B43B-BEEF5EFA29B0}" type="datetimeFigureOut">
              <a:rPr lang="en-US" smtClean="0"/>
              <a:pPr/>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115356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50580-2FAD-4E38-B43B-BEEF5EFA29B0}"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33660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50580-2FAD-4E38-B43B-BEEF5EFA29B0}"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72A8-3789-4165-BCAE-D51711C2E5EB}" type="slidenum">
              <a:rPr lang="en-US" smtClean="0"/>
              <a:pPr/>
              <a:t>‹#›</a:t>
            </a:fld>
            <a:endParaRPr lang="en-US"/>
          </a:p>
        </p:txBody>
      </p:sp>
    </p:spTree>
    <p:extLst>
      <p:ext uri="{BB962C8B-B14F-4D97-AF65-F5344CB8AC3E}">
        <p14:creationId xmlns:p14="http://schemas.microsoft.com/office/powerpoint/2010/main" val="31753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950580-2FAD-4E38-B43B-BEEF5EFA29B0}" type="datetimeFigureOut">
              <a:rPr lang="en-US" smtClean="0"/>
              <a:pPr/>
              <a:t>7/9/2018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6072A8-3789-4165-BCAE-D51711C2E5EB}" type="slidenum">
              <a:rPr lang="en-US" smtClean="0"/>
              <a:pPr/>
              <a:t>‹#›</a:t>
            </a:fld>
            <a:endParaRPr lang="en-US"/>
          </a:p>
        </p:txBody>
      </p:sp>
    </p:spTree>
    <p:extLst>
      <p:ext uri="{BB962C8B-B14F-4D97-AF65-F5344CB8AC3E}">
        <p14:creationId xmlns:p14="http://schemas.microsoft.com/office/powerpoint/2010/main" val="182669806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99997" y="510208"/>
            <a:ext cx="8596668" cy="5511451"/>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Technology trends that impact  Information </a:t>
            </a:r>
            <a:r>
              <a:rPr lang="en-US" b="1" dirty="0">
                <a:effectLst>
                  <a:outerShdw blurRad="38100" dist="38100" dir="2700000" algn="tl">
                    <a:srgbClr val="000000">
                      <a:alpha val="43137"/>
                    </a:srgbClr>
                  </a:outerShdw>
                </a:effectLst>
              </a:rPr>
              <a:t>M</a:t>
            </a:r>
            <a:r>
              <a:rPr lang="en-US" b="1" dirty="0" smtClean="0">
                <a:effectLst>
                  <a:outerShdw blurRad="38100" dist="38100" dir="2700000" algn="tl">
                    <a:srgbClr val="000000">
                      <a:alpha val="43137"/>
                    </a:srgbClr>
                  </a:outerShdw>
                </a:effectLst>
              </a:rPr>
              <a:t>anagement practices.</a:t>
            </a:r>
          </a:p>
          <a:p>
            <a:pPr marL="0" indent="0">
              <a:buNone/>
            </a:pPr>
            <a:endParaRPr lang="en-US" b="1" dirty="0" smtClean="0">
              <a:effectLst>
                <a:outerShdw blurRad="38100" dist="38100" dir="2700000" algn="tl">
                  <a:srgbClr val="000000">
                    <a:alpha val="43137"/>
                  </a:srgbClr>
                </a:outerShdw>
              </a:effectLst>
            </a:endParaRPr>
          </a:p>
          <a:p>
            <a:pPr marL="0" indent="0">
              <a:buNone/>
            </a:pPr>
            <a:r>
              <a:rPr lang="en-US" dirty="0" smtClean="0"/>
              <a:t>The meaning of Information - Information as Thing</a:t>
            </a:r>
          </a:p>
          <a:p>
            <a:pPr marL="0" indent="0">
              <a:buNone/>
            </a:pPr>
            <a:endParaRPr lang="en-US" dirty="0" smtClean="0"/>
          </a:p>
          <a:p>
            <a:pPr marL="0" indent="0">
              <a:buNone/>
            </a:pPr>
            <a:r>
              <a:rPr lang="en-US" dirty="0" smtClean="0"/>
              <a:t>Michael K. Buckland, in the Journal of the American Society For Information Science, describes information with three distinct characteristics, one of them being Information-as-Thing…”The nature and characteristic of “information-as-thing” are discussed, using an indirect approach (“What things are Informative?”). Varieties of “Information-as-thing” include data, text, documents, objects, and events”(351). </a:t>
            </a:r>
          </a:p>
          <a:p>
            <a:pPr marL="0" indent="0">
              <a:buNone/>
            </a:pPr>
            <a:endParaRPr lang="en-US" dirty="0" smtClean="0"/>
          </a:p>
          <a:p>
            <a:pPr marL="0" indent="0">
              <a:buNone/>
            </a:pPr>
            <a:endParaRPr lang="en-US" dirty="0"/>
          </a:p>
          <a:p>
            <a:pPr marL="400050" lvl="1" indent="0">
              <a:buNone/>
            </a:pPr>
            <a:r>
              <a:rPr lang="en-US" sz="1800" dirty="0" smtClean="0"/>
              <a:t>- Ambiguity of delivering </a:t>
            </a:r>
            <a:r>
              <a:rPr lang="en-US" sz="1800" dirty="0"/>
              <a:t>i</a:t>
            </a:r>
            <a:r>
              <a:rPr lang="en-US" sz="1800" dirty="0" smtClean="0"/>
              <a:t>nformation -  User vs. Machine </a:t>
            </a:r>
          </a:p>
          <a:p>
            <a:pPr marL="0" indent="0">
              <a:buNone/>
            </a:pPr>
            <a:r>
              <a:rPr lang="en-US" dirty="0" smtClean="0"/>
              <a:t>   </a:t>
            </a:r>
            <a:endParaRPr lang="en-US" dirty="0"/>
          </a:p>
        </p:txBody>
      </p:sp>
    </p:spTree>
    <p:extLst>
      <p:ext uri="{BB962C8B-B14F-4D97-AF65-F5344CB8AC3E}">
        <p14:creationId xmlns:p14="http://schemas.microsoft.com/office/powerpoint/2010/main" val="311959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SanvY2wV1bMLiWNYc0BDFaGfmphKfGoo6PLGo7lRMsg3o3SNQqDw"/>
          <p:cNvPicPr>
            <a:picLocks noChangeAspect="1" noChangeArrowheads="1"/>
          </p:cNvPicPr>
          <p:nvPr/>
        </p:nvPicPr>
        <p:blipFill>
          <a:blip r:embed="rId2" cstate="print"/>
          <a:srcRect/>
          <a:stretch>
            <a:fillRect/>
          </a:stretch>
        </p:blipFill>
        <p:spPr bwMode="auto">
          <a:xfrm>
            <a:off x="10048875" y="0"/>
            <a:ext cx="2143125" cy="2143125"/>
          </a:xfrm>
          <a:prstGeom prst="rect">
            <a:avLst/>
          </a:prstGeom>
          <a:noFill/>
        </p:spPr>
      </p:pic>
      <p:sp>
        <p:nvSpPr>
          <p:cNvPr id="5" name="Content Placeholder 8"/>
          <p:cNvSpPr>
            <a:spLocks noGrp="1"/>
          </p:cNvSpPr>
          <p:nvPr>
            <p:ph idx="1"/>
          </p:nvPr>
        </p:nvSpPr>
        <p:spPr>
          <a:xfrm>
            <a:off x="772702" y="523856"/>
            <a:ext cx="8753436" cy="5822353"/>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Internet of Things (</a:t>
            </a:r>
            <a:r>
              <a:rPr lang="en-US" b="1" dirty="0" err="1" smtClean="0">
                <a:effectLst>
                  <a:outerShdw blurRad="38100" dist="38100" dir="2700000" algn="tl">
                    <a:srgbClr val="000000">
                      <a:alpha val="43137"/>
                    </a:srgbClr>
                  </a:outerShdw>
                </a:effectLst>
              </a:rPr>
              <a:t>IoT</a:t>
            </a:r>
            <a:r>
              <a:rPr lang="en-US" b="1" dirty="0" smtClean="0">
                <a:effectLst>
                  <a:outerShdw blurRad="38100" dist="38100" dir="2700000" algn="tl">
                    <a:srgbClr val="000000">
                      <a:alpha val="43137"/>
                    </a:srgbClr>
                  </a:outerShdw>
                </a:effectLst>
              </a:rPr>
              <a:t>)</a:t>
            </a:r>
          </a:p>
          <a:p>
            <a:pPr marL="0" indent="0">
              <a:buNone/>
            </a:pPr>
            <a:r>
              <a:rPr lang="en-US" dirty="0" smtClean="0"/>
              <a:t>	Challenges – </a:t>
            </a:r>
          </a:p>
          <a:p>
            <a:pPr marL="0" indent="0">
              <a:buNone/>
            </a:pPr>
            <a:endParaRPr lang="en-US" dirty="0" smtClean="0"/>
          </a:p>
          <a:p>
            <a:pPr marL="0" indent="0">
              <a:buNone/>
            </a:pPr>
            <a:r>
              <a:rPr lang="en-US" dirty="0" smtClean="0"/>
              <a:t>Security:</a:t>
            </a:r>
          </a:p>
          <a:p>
            <a:pPr marL="400050" lvl="1" indent="0">
              <a:buNone/>
            </a:pPr>
            <a:r>
              <a:rPr lang="en-US" dirty="0" smtClean="0"/>
              <a:t>	Poorly  secured </a:t>
            </a:r>
            <a:r>
              <a:rPr lang="en-US" dirty="0" err="1" smtClean="0"/>
              <a:t>IoT</a:t>
            </a:r>
            <a:r>
              <a:rPr lang="en-US" dirty="0" smtClean="0"/>
              <a:t> devices can potentially serve as entry ports for cyber-attacks that could tamper with device operability  or data theft. </a:t>
            </a:r>
          </a:p>
          <a:p>
            <a:pPr marL="400050" lvl="1" indent="0">
              <a:buNone/>
            </a:pPr>
            <a:endParaRPr lang="en-US" dirty="0" smtClean="0"/>
          </a:p>
          <a:p>
            <a:pPr marL="0" indent="0">
              <a:buNone/>
            </a:pPr>
            <a:r>
              <a:rPr lang="en-US" dirty="0" smtClean="0"/>
              <a:t>Privacy:</a:t>
            </a:r>
          </a:p>
          <a:p>
            <a:pPr marL="400050" lvl="1" indent="0">
              <a:buNone/>
            </a:pPr>
            <a:r>
              <a:rPr lang="en-US" dirty="0" smtClean="0"/>
              <a:t>	</a:t>
            </a:r>
            <a:r>
              <a:rPr lang="en-US" dirty="0" err="1" smtClean="0"/>
              <a:t>IoT</a:t>
            </a:r>
            <a:r>
              <a:rPr lang="en-US" dirty="0" smtClean="0"/>
              <a:t> devices collect and incredible amount of unique data of their surroundings. The concerns with regard individual privacy choices, and  personal data is redefining the debate about privacy issues. </a:t>
            </a:r>
            <a:r>
              <a:rPr lang="en-US" dirty="0" err="1" smtClean="0"/>
              <a:t>IoT</a:t>
            </a:r>
            <a:r>
              <a:rPr lang="en-US" dirty="0" smtClean="0"/>
              <a:t> amplifies the potential for surveillance, tracking, erroneous digital profiling and difficulty to opt-out of certain data collection. </a:t>
            </a:r>
          </a:p>
          <a:p>
            <a:pPr marL="0" indent="0">
              <a:buNone/>
            </a:pPr>
            <a:endParaRPr lang="en-US" dirty="0" smtClean="0"/>
          </a:p>
          <a:p>
            <a:pPr marL="0" indent="0">
              <a:buNone/>
            </a:pPr>
            <a:r>
              <a:rPr lang="en-US" dirty="0" smtClean="0"/>
              <a:t>Legal: </a:t>
            </a:r>
          </a:p>
          <a:p>
            <a:pPr marL="400050" lvl="1" indent="0">
              <a:buNone/>
            </a:pPr>
            <a:r>
              <a:rPr lang="en-US" dirty="0" smtClean="0"/>
              <a:t>	Data collected by </a:t>
            </a:r>
            <a:r>
              <a:rPr lang="en-US" dirty="0" err="1" smtClean="0"/>
              <a:t>IoT</a:t>
            </a:r>
            <a:r>
              <a:rPr lang="en-US" dirty="0" smtClean="0"/>
              <a:t> is susceptible to misuse. For instance data transmission -collection between two different jurisdictions with different data protections laws. Conflicts with law enforcement surveillance and civil rights.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SanvY2wV1bMLiWNYc0BDFaGfmphKfGoo6PLGo7lRMsg3o3SNQqDw"/>
          <p:cNvPicPr>
            <a:picLocks noChangeAspect="1" noChangeArrowheads="1"/>
          </p:cNvPicPr>
          <p:nvPr/>
        </p:nvPicPr>
        <p:blipFill>
          <a:blip r:embed="rId2" cstate="print"/>
          <a:srcRect/>
          <a:stretch>
            <a:fillRect/>
          </a:stretch>
        </p:blipFill>
        <p:spPr bwMode="auto">
          <a:xfrm>
            <a:off x="10048875" y="0"/>
            <a:ext cx="2143125" cy="2143125"/>
          </a:xfrm>
          <a:prstGeom prst="rect">
            <a:avLst/>
          </a:prstGeom>
          <a:noFill/>
        </p:spPr>
      </p:pic>
      <p:sp>
        <p:nvSpPr>
          <p:cNvPr id="5" name="Content Placeholder 8"/>
          <p:cNvSpPr>
            <a:spLocks noGrp="1"/>
          </p:cNvSpPr>
          <p:nvPr>
            <p:ph idx="1"/>
          </p:nvPr>
        </p:nvSpPr>
        <p:spPr>
          <a:xfrm>
            <a:off x="772702" y="523856"/>
            <a:ext cx="8753436" cy="5822353"/>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Internet of Things (</a:t>
            </a:r>
            <a:r>
              <a:rPr lang="en-US" b="1" dirty="0" err="1" smtClean="0">
                <a:effectLst>
                  <a:outerShdw blurRad="38100" dist="38100" dir="2700000" algn="tl">
                    <a:srgbClr val="000000">
                      <a:alpha val="43137"/>
                    </a:srgbClr>
                  </a:outerShdw>
                </a:effectLst>
              </a:rPr>
              <a:t>IoT</a:t>
            </a:r>
            <a:r>
              <a:rPr lang="en-US" b="1" dirty="0" smtClean="0">
                <a:effectLst>
                  <a:outerShdw blurRad="38100" dist="38100" dir="2700000" algn="tl">
                    <a:srgbClr val="000000">
                      <a:alpha val="43137"/>
                    </a:srgbClr>
                  </a:outerShdw>
                </a:effectLst>
              </a:rPr>
              <a:t>)</a:t>
            </a:r>
          </a:p>
          <a:p>
            <a:pPr marL="0" indent="0">
              <a:buNone/>
            </a:pPr>
            <a:r>
              <a:rPr lang="en-US" dirty="0" smtClean="0"/>
              <a:t>	Conclusion – </a:t>
            </a:r>
          </a:p>
          <a:p>
            <a:pPr marL="0" indent="0">
              <a:buNone/>
            </a:pPr>
            <a:endParaRPr lang="en-US" dirty="0" smtClean="0"/>
          </a:p>
          <a:p>
            <a:pPr marL="0" indent="0">
              <a:buNone/>
            </a:pPr>
            <a:r>
              <a:rPr lang="en-US" dirty="0" smtClean="0"/>
              <a:t>The </a:t>
            </a:r>
            <a:r>
              <a:rPr lang="en-US" dirty="0" err="1" smtClean="0"/>
              <a:t>IoT</a:t>
            </a:r>
            <a:r>
              <a:rPr lang="en-US" dirty="0" smtClean="0"/>
              <a:t> is happening now, and is making our today a “smart-world” with  significant social and economic benefits. This includes areas of sustainable agriculture, environmental conservation, healthcare, and responsible industrialization. </a:t>
            </a:r>
          </a:p>
          <a:p>
            <a:pPr marL="0" indent="0">
              <a:buNone/>
            </a:pPr>
            <a:endParaRPr lang="en-US" dirty="0" smtClean="0"/>
          </a:p>
          <a:p>
            <a:pPr marL="0" indent="0">
              <a:buNone/>
            </a:pPr>
            <a:r>
              <a:rPr lang="en-US" dirty="0" smtClean="0"/>
              <a:t>There are many challenges associated with </a:t>
            </a:r>
            <a:r>
              <a:rPr lang="en-US" dirty="0" err="1" smtClean="0"/>
              <a:t>IoT</a:t>
            </a:r>
            <a:r>
              <a:rPr lang="en-US" dirty="0" smtClean="0"/>
              <a:t> that need to be addressed, on one hand the rapid change with technology outpaces our ability to get hold of regulatory structures that can adapt to effective policies, but in the other, the potential benefits promises a revolution in the way we see the world today.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99997" y="510208"/>
            <a:ext cx="8753436" cy="5511451"/>
          </a:xfrm>
        </p:spPr>
        <p:txBody>
          <a:bodyPr>
            <a:normAutofit fontScale="92500" lnSpcReduction="20000"/>
          </a:bodyPr>
          <a:lstStyle/>
          <a:p>
            <a:pPr marL="0" indent="0">
              <a:buNone/>
            </a:pPr>
            <a:r>
              <a:rPr lang="en-US" b="1" dirty="0" smtClean="0"/>
              <a:t>-</a:t>
            </a:r>
            <a:r>
              <a:rPr lang="en-US" b="1" dirty="0" smtClean="0">
                <a:effectLst>
                  <a:outerShdw blurRad="38100" dist="38100" dir="2700000" algn="tl">
                    <a:srgbClr val="000000">
                      <a:alpha val="43137"/>
                    </a:srgbClr>
                  </a:outerShdw>
                </a:effectLst>
              </a:rPr>
              <a:t>Technology trends that impact  Information </a:t>
            </a:r>
            <a:r>
              <a:rPr lang="en-US" b="1" dirty="0">
                <a:effectLst>
                  <a:outerShdw blurRad="38100" dist="38100" dir="2700000" algn="tl">
                    <a:srgbClr val="000000">
                      <a:alpha val="43137"/>
                    </a:srgbClr>
                  </a:outerShdw>
                </a:effectLst>
              </a:rPr>
              <a:t>M</a:t>
            </a:r>
            <a:r>
              <a:rPr lang="en-US" b="1" dirty="0" smtClean="0">
                <a:effectLst>
                  <a:outerShdw blurRad="38100" dist="38100" dir="2700000" algn="tl">
                    <a:srgbClr val="000000">
                      <a:alpha val="43137"/>
                    </a:srgbClr>
                  </a:outerShdw>
                </a:effectLst>
              </a:rPr>
              <a:t>anagement practices.</a:t>
            </a:r>
          </a:p>
          <a:p>
            <a:pPr marL="0" indent="0">
              <a:buNone/>
            </a:pPr>
            <a:endParaRPr lang="en-US" b="1" dirty="0" smtClean="0">
              <a:effectLst>
                <a:outerShdw blurRad="38100" dist="38100" dir="2700000" algn="tl">
                  <a:srgbClr val="000000">
                    <a:alpha val="43137"/>
                  </a:srgbClr>
                </a:outerShdw>
              </a:effectLst>
            </a:endParaRPr>
          </a:p>
          <a:p>
            <a:pPr marL="0" indent="0">
              <a:buNone/>
            </a:pPr>
            <a:r>
              <a:rPr lang="en-US" dirty="0" smtClean="0"/>
              <a:t>Information theory - Can machines think?</a:t>
            </a:r>
          </a:p>
          <a:p>
            <a:pPr marL="0" indent="0">
              <a:buNone/>
            </a:pPr>
            <a:endParaRPr lang="en-US" dirty="0" smtClean="0"/>
          </a:p>
          <a:p>
            <a:pPr marL="0" indent="0">
              <a:buNone/>
            </a:pPr>
            <a:r>
              <a:rPr lang="en-US" dirty="0" smtClean="0"/>
              <a:t>According to James </a:t>
            </a:r>
            <a:r>
              <a:rPr lang="en-US" dirty="0" err="1" smtClean="0"/>
              <a:t>Gleick</a:t>
            </a:r>
            <a:r>
              <a:rPr lang="en-US" dirty="0" smtClean="0"/>
              <a:t>, in the early 1943, two cryptanalysts Claude Shannon and Alan Turing at Bell Labs theorized about the ability of machines learning to think. And the way they imagined this process was by feeding “cultural-things” in other words “Information-as-Things” into an electronic brain.</a:t>
            </a:r>
          </a:p>
          <a:p>
            <a:pPr marL="0" indent="0">
              <a:buNone/>
            </a:pPr>
            <a:r>
              <a:rPr lang="en-US" dirty="0" smtClean="0"/>
              <a:t>James </a:t>
            </a:r>
            <a:r>
              <a:rPr lang="en-US" dirty="0" err="1" smtClean="0"/>
              <a:t>Gleick</a:t>
            </a:r>
            <a:r>
              <a:rPr lang="en-US" dirty="0" smtClean="0"/>
              <a:t> in his writing ponders about this concept and how do we answer this very question, given what we know today:</a:t>
            </a:r>
          </a:p>
          <a:p>
            <a:pPr marL="0" indent="0">
              <a:buNone/>
            </a:pPr>
            <a:endParaRPr lang="en-US" dirty="0" smtClean="0"/>
          </a:p>
          <a:p>
            <a:pPr marL="0" indent="0">
              <a:buNone/>
            </a:pPr>
            <a:r>
              <a:rPr lang="en-US" dirty="0" smtClean="0"/>
              <a:t> “Can machines think? Was a question with a relatively brief and slightly odd tradition-…Charles Babbage and Ada Lovelace lay near the beginning of this tradition,…and now the trail led to Alan Turing, who did something really outlandish: thought up a machine with ideal powers in the mental realm and showed what it could not do”(205).</a:t>
            </a:r>
          </a:p>
          <a:p>
            <a:pPr marL="0" indent="0">
              <a:buNone/>
            </a:pPr>
            <a:endParaRPr lang="en-US" dirty="0" smtClean="0"/>
          </a:p>
          <a:p>
            <a:pPr marL="0" indent="0">
              <a:buNone/>
            </a:pPr>
            <a:endParaRPr lang="en-US" dirty="0"/>
          </a:p>
          <a:p>
            <a:pPr marL="400050" lvl="1" indent="0">
              <a:buNone/>
            </a:pPr>
            <a:r>
              <a:rPr lang="en-US" sz="1800" dirty="0" smtClean="0"/>
              <a:t>- Information - User vs. Machine </a:t>
            </a:r>
          </a:p>
          <a:p>
            <a:pPr marL="0" indent="0">
              <a:buNone/>
            </a:pPr>
            <a:r>
              <a:rPr lang="en-US" dirty="0" smtClean="0"/>
              <a:t>   </a:t>
            </a:r>
            <a:endParaRPr lang="en-US" dirty="0"/>
          </a:p>
        </p:txBody>
      </p:sp>
    </p:spTree>
    <p:extLst>
      <p:ext uri="{BB962C8B-B14F-4D97-AF65-F5344CB8AC3E}">
        <p14:creationId xmlns:p14="http://schemas.microsoft.com/office/powerpoint/2010/main" val="3225289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897C685C-C90D-4DD1-9495-5231E27DF4FA}" type="slidenum">
              <a:rPr lang="en-US" altLang="en-US"/>
              <a:pPr/>
              <a:t>3</a:t>
            </a:fld>
            <a:endParaRPr lang="en-US" altLang="en-US"/>
          </a:p>
        </p:txBody>
      </p:sp>
      <p:pic>
        <p:nvPicPr>
          <p:cNvPr id="9" name="Picture 2" descr="http://i.i.cbsi.com/cnwk.1d/i/tim/2011/03/01/watson_AP110114157347_620x3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576" y="2953213"/>
            <a:ext cx="5905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8"/>
          <p:cNvSpPr>
            <a:spLocks noGrp="1"/>
          </p:cNvSpPr>
          <p:nvPr>
            <p:ph idx="1"/>
          </p:nvPr>
        </p:nvSpPr>
        <p:spPr>
          <a:xfrm>
            <a:off x="279242" y="292130"/>
            <a:ext cx="8596668" cy="5511451"/>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Technology trends that impact  Information </a:t>
            </a:r>
            <a:r>
              <a:rPr lang="en-US" b="1" dirty="0">
                <a:effectLst>
                  <a:outerShdw blurRad="38100" dist="38100" dir="2700000" algn="tl">
                    <a:srgbClr val="000000">
                      <a:alpha val="43137"/>
                    </a:srgbClr>
                  </a:outerShdw>
                </a:effectLst>
              </a:rPr>
              <a:t>M</a:t>
            </a:r>
            <a:r>
              <a:rPr lang="en-US" b="1" dirty="0" smtClean="0">
                <a:effectLst>
                  <a:outerShdw blurRad="38100" dist="38100" dir="2700000" algn="tl">
                    <a:srgbClr val="000000">
                      <a:alpha val="43137"/>
                    </a:srgbClr>
                  </a:outerShdw>
                </a:effectLst>
              </a:rPr>
              <a:t>anagement practices.</a:t>
            </a:r>
          </a:p>
          <a:p>
            <a:pPr marL="0" indent="0">
              <a:buNone/>
            </a:pPr>
            <a:endParaRPr lang="en-US" b="1" dirty="0" smtClean="0">
              <a:effectLst>
                <a:outerShdw blurRad="38100" dist="38100" dir="2700000" algn="tl">
                  <a:srgbClr val="000000">
                    <a:alpha val="43137"/>
                  </a:srgbClr>
                </a:outerShdw>
              </a:effectLst>
            </a:endParaRPr>
          </a:p>
          <a:p>
            <a:pPr>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In </a:t>
            </a:r>
            <a:r>
              <a:rPr lang="en-US" altLang="en-US" dirty="0">
                <a:latin typeface="Arial" panose="020B0604020202020204" pitchFamily="34" charset="0"/>
                <a:cs typeface="Arial" panose="020B0604020202020204" pitchFamily="34" charset="0"/>
              </a:rPr>
              <a:t>February 2011 a cognitive system developed by IBM with the name Watson plays the game-show Jeopardy</a:t>
            </a:r>
          </a:p>
          <a:p>
            <a:pPr marL="0" indent="0">
              <a:buNone/>
            </a:pPr>
            <a:endParaRPr lang="en-US" dirty="0" smtClean="0"/>
          </a:p>
          <a:p>
            <a:pPr marL="0" indent="0">
              <a:buNone/>
            </a:pPr>
            <a:r>
              <a:rPr lang="en-US" dirty="0" smtClean="0"/>
              <a:t>   </a:t>
            </a:r>
            <a:endParaRPr lang="en-US" dirty="0"/>
          </a:p>
        </p:txBody>
      </p:sp>
    </p:spTree>
    <p:controls>
      <mc:AlternateContent xmlns:mc="http://schemas.openxmlformats.org/markup-compatibility/2006">
        <mc:Choice xmlns:v="urn:schemas-microsoft-com:vml" Requires="v">
          <p:control spid="23556" name="ShockwaveFlash1" r:id="rId2" imgW="4944960" imgH="3367080"/>
        </mc:Choice>
        <mc:Fallback>
          <p:control name="ShockwaveFlash1" r:id="rId2" imgW="4944960" imgH="3367080">
            <p:pic>
              <p:nvPicPr>
                <p:cNvPr id="2" name="ShockwaveFlash1"/>
                <p:cNvPicPr preferRelativeResize="0">
                  <a:picLocks noChangeArrowheads="1" noChangeShapeType="1"/>
                </p:cNvPicPr>
                <p:nvPr/>
              </p:nvPicPr>
              <p:blipFill>
                <a:blip r:embed="rId6"/>
                <a:srcRect/>
                <a:stretch>
                  <a:fillRect/>
                </a:stretch>
              </p:blipFill>
              <p:spPr bwMode="auto">
                <a:xfrm>
                  <a:off x="6604000" y="2908300"/>
                  <a:ext cx="4940300" cy="3365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57" name="ShockwaveFlash3" r:id="rId3" imgW="2362320" imgH="2666880"/>
        </mc:Choice>
        <mc:Fallback>
          <p:control name="ShockwaveFlash3" r:id="rId3" imgW="2362320" imgH="2666880">
            <p:pic>
              <p:nvPicPr>
                <p:cNvPr id="3" name="ShockwaveFlash3"/>
                <p:cNvPicPr preferRelativeResize="0">
                  <a:picLocks noChangeArrowheads="1" noChangeShapeType="1"/>
                </p:cNvPicPr>
                <p:nvPr/>
              </p:nvPicPr>
              <p:blipFill>
                <a:blip r:embed="rId7"/>
                <a:srcRect/>
                <a:stretch>
                  <a:fillRect/>
                </a:stretch>
              </p:blipFill>
              <p:spPr bwMode="auto">
                <a:xfrm>
                  <a:off x="2209800" y="2946400"/>
                  <a:ext cx="2362200" cy="2667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a:spLocks noGrp="1"/>
          </p:cNvSpPr>
          <p:nvPr>
            <p:ph idx="1"/>
          </p:nvPr>
        </p:nvSpPr>
        <p:spPr>
          <a:xfrm>
            <a:off x="799997" y="510208"/>
            <a:ext cx="8596668" cy="5511451"/>
          </a:xfrm>
        </p:spPr>
        <p:txBody>
          <a:bodyPr>
            <a:normAutofit/>
          </a:bodyPr>
          <a:lstStyle/>
          <a:p>
            <a:pPr marL="0" indent="0">
              <a:buNone/>
            </a:pPr>
            <a:endParaRPr lang="en-US" b="1" dirty="0" smtClean="0">
              <a:effectLst>
                <a:outerShdw blurRad="38100" dist="38100" dir="2700000" algn="tl">
                  <a:srgbClr val="000000">
                    <a:alpha val="43137"/>
                  </a:srgbClr>
                </a:outerShdw>
              </a:effectLst>
            </a:endParaRPr>
          </a:p>
          <a:p>
            <a:pPr marL="0" indent="0">
              <a:buNone/>
            </a:pPr>
            <a:endParaRPr lang="en-US" dirty="0"/>
          </a:p>
          <a:p>
            <a:pPr marL="0" indent="0">
              <a:buNone/>
            </a:pPr>
            <a:endParaRPr lang="en-US" dirty="0"/>
          </a:p>
        </p:txBody>
      </p:sp>
      <p:sp>
        <p:nvSpPr>
          <p:cNvPr id="5" name="Rectangle 4"/>
          <p:cNvSpPr/>
          <p:nvPr/>
        </p:nvSpPr>
        <p:spPr>
          <a:xfrm>
            <a:off x="799996" y="6489897"/>
            <a:ext cx="6392373" cy="261610"/>
          </a:xfrm>
          <a:prstGeom prst="rect">
            <a:avLst/>
          </a:prstGeom>
        </p:spPr>
        <p:txBody>
          <a:bodyPr wrap="square">
            <a:spAutoFit/>
          </a:bodyPr>
          <a:lstStyle/>
          <a:p>
            <a:r>
              <a:rPr lang="en-US" sz="1100" dirty="0" smtClean="0"/>
              <a:t>Source: https://ssl-static.libsyn.com/p/assets/b/8/4/b/b84b5404c2f633ab/IOT-podcast-12.png</a:t>
            </a:r>
            <a:endParaRPr lang="en-US" sz="1100" dirty="0"/>
          </a:p>
        </p:txBody>
      </p:sp>
      <p:pic>
        <p:nvPicPr>
          <p:cNvPr id="3074" name="Picture 2" descr="https://ssl-static.libsyn.com/p/assets/b/8/4/b/b84b5404c2f633ab/IOT-podcast-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351" y="185775"/>
            <a:ext cx="6074348" cy="607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36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a:spLocks noGrp="1"/>
          </p:cNvSpPr>
          <p:nvPr>
            <p:ph idx="1"/>
          </p:nvPr>
        </p:nvSpPr>
        <p:spPr>
          <a:xfrm>
            <a:off x="799997" y="510208"/>
            <a:ext cx="8596668" cy="5511451"/>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Internet of Things (</a:t>
            </a:r>
            <a:r>
              <a:rPr lang="en-US" b="1" dirty="0" err="1" smtClean="0">
                <a:effectLst>
                  <a:outerShdw blurRad="38100" dist="38100" dir="2700000" algn="tl">
                    <a:srgbClr val="000000">
                      <a:alpha val="43137"/>
                    </a:srgbClr>
                  </a:outerShdw>
                </a:effectLst>
              </a:rPr>
              <a:t>IoT</a:t>
            </a:r>
            <a:r>
              <a:rPr lang="en-US" b="1" dirty="0" smtClean="0">
                <a:effectLst>
                  <a:outerShdw blurRad="38100" dist="38100" dir="2700000" algn="tl">
                    <a:srgbClr val="000000">
                      <a:alpha val="43137"/>
                    </a:srgbClr>
                  </a:outerShdw>
                </a:effectLst>
              </a:rPr>
              <a:t>) </a:t>
            </a:r>
          </a:p>
          <a:p>
            <a:pPr marL="0" indent="0">
              <a:buNone/>
            </a:pPr>
            <a:endParaRPr lang="en-US" b="1" dirty="0" smtClean="0">
              <a:effectLst>
                <a:outerShdw blurRad="38100" dist="38100" dir="2700000" algn="tl">
                  <a:srgbClr val="000000">
                    <a:alpha val="43137"/>
                  </a:srgbClr>
                </a:outerShdw>
              </a:effectLst>
            </a:endParaRPr>
          </a:p>
          <a:p>
            <a:pPr marL="0" indent="0">
              <a:buNone/>
            </a:pPr>
            <a:r>
              <a:rPr lang="en-US" dirty="0" smtClean="0"/>
              <a:t>   </a:t>
            </a:r>
            <a:endParaRPr lang="en-US" dirty="0"/>
          </a:p>
        </p:txBody>
      </p:sp>
      <p:pic>
        <p:nvPicPr>
          <p:cNvPr id="6" name="Picture 5"/>
          <p:cNvPicPr>
            <a:picLocks noChangeAspect="1"/>
          </p:cNvPicPr>
          <p:nvPr/>
        </p:nvPicPr>
        <p:blipFill>
          <a:blip r:embed="rId2" cstate="print"/>
          <a:stretch>
            <a:fillRect/>
          </a:stretch>
        </p:blipFill>
        <p:spPr>
          <a:xfrm>
            <a:off x="668216" y="1252890"/>
            <a:ext cx="3559908" cy="2013043"/>
          </a:xfrm>
          <a:prstGeom prst="rect">
            <a:avLst/>
          </a:prstGeom>
        </p:spPr>
      </p:pic>
      <p:pic>
        <p:nvPicPr>
          <p:cNvPr id="7" name="Picture 6"/>
          <p:cNvPicPr>
            <a:picLocks noChangeAspect="1"/>
          </p:cNvPicPr>
          <p:nvPr/>
        </p:nvPicPr>
        <p:blipFill>
          <a:blip r:embed="rId3" cstate="print"/>
          <a:stretch>
            <a:fillRect/>
          </a:stretch>
        </p:blipFill>
        <p:spPr>
          <a:xfrm>
            <a:off x="4107595" y="1331821"/>
            <a:ext cx="5622559" cy="2207983"/>
          </a:xfrm>
          <a:prstGeom prst="rect">
            <a:avLst/>
          </a:prstGeom>
        </p:spPr>
      </p:pic>
      <p:pic>
        <p:nvPicPr>
          <p:cNvPr id="8" name="Picture 7"/>
          <p:cNvPicPr>
            <a:picLocks noChangeAspect="1"/>
          </p:cNvPicPr>
          <p:nvPr/>
        </p:nvPicPr>
        <p:blipFill>
          <a:blip r:embed="rId4" cstate="print"/>
          <a:stretch>
            <a:fillRect/>
          </a:stretch>
        </p:blipFill>
        <p:spPr>
          <a:xfrm>
            <a:off x="799997" y="3716495"/>
            <a:ext cx="1400175" cy="1571625"/>
          </a:xfrm>
          <a:prstGeom prst="rect">
            <a:avLst/>
          </a:prstGeom>
        </p:spPr>
      </p:pic>
      <p:pic>
        <p:nvPicPr>
          <p:cNvPr id="9" name="Picture 8"/>
          <p:cNvPicPr>
            <a:picLocks noChangeAspect="1"/>
          </p:cNvPicPr>
          <p:nvPr/>
        </p:nvPicPr>
        <p:blipFill>
          <a:blip r:embed="rId5" cstate="print"/>
          <a:stretch>
            <a:fillRect/>
          </a:stretch>
        </p:blipFill>
        <p:spPr>
          <a:xfrm>
            <a:off x="4228124" y="4664068"/>
            <a:ext cx="5275760" cy="996351"/>
          </a:xfrm>
          <a:prstGeom prst="rect">
            <a:avLst/>
          </a:prstGeom>
        </p:spPr>
      </p:pic>
      <p:pic>
        <p:nvPicPr>
          <p:cNvPr id="10" name="Picture 9"/>
          <p:cNvPicPr>
            <a:picLocks noChangeAspect="1"/>
          </p:cNvPicPr>
          <p:nvPr/>
        </p:nvPicPr>
        <p:blipFill>
          <a:blip r:embed="rId6" cstate="print"/>
          <a:stretch>
            <a:fillRect/>
          </a:stretch>
        </p:blipFill>
        <p:spPr>
          <a:xfrm>
            <a:off x="860464" y="5153030"/>
            <a:ext cx="3012906" cy="270179"/>
          </a:xfrm>
          <a:prstGeom prst="rect">
            <a:avLst/>
          </a:prstGeom>
        </p:spPr>
      </p:pic>
      <p:pic>
        <p:nvPicPr>
          <p:cNvPr id="11" name="Picture 2" descr="https://encrypted-tbn3.gstatic.com/images?q=tbn:ANd9GcSanvY2wV1bMLiWNYc0BDFaGfmphKfGoo6PLGo7lRMsg3o3SNQqDw"/>
          <p:cNvPicPr>
            <a:picLocks noChangeAspect="1" noChangeArrowheads="1"/>
          </p:cNvPicPr>
          <p:nvPr/>
        </p:nvPicPr>
        <p:blipFill>
          <a:blip r:embed="rId7" cstate="print"/>
          <a:srcRect/>
          <a:stretch>
            <a:fillRect/>
          </a:stretch>
        </p:blipFill>
        <p:spPr bwMode="auto">
          <a:xfrm>
            <a:off x="10048875" y="0"/>
            <a:ext cx="2143125" cy="2143125"/>
          </a:xfrm>
          <a:prstGeom prst="rect">
            <a:avLst/>
          </a:prstGeom>
          <a:noFill/>
        </p:spPr>
      </p:pic>
    </p:spTree>
    <p:extLst>
      <p:ext uri="{BB962C8B-B14F-4D97-AF65-F5344CB8AC3E}">
        <p14:creationId xmlns:p14="http://schemas.microsoft.com/office/powerpoint/2010/main" val="3385003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8663" y="1905001"/>
            <a:ext cx="7639050" cy="441007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p:cNvPicPr>
            <a:picLocks noChangeAspect="1"/>
          </p:cNvPicPr>
          <p:nvPr/>
        </p:nvPicPr>
        <p:blipFill>
          <a:blip r:embed="rId3" cstate="print"/>
          <a:srcRect/>
          <a:stretch>
            <a:fillRect/>
          </a:stretch>
        </p:blipFill>
        <p:spPr bwMode="auto">
          <a:xfrm>
            <a:off x="576987" y="1905000"/>
            <a:ext cx="7700726" cy="4410075"/>
          </a:xfrm>
          <a:prstGeom prst="rect">
            <a:avLst/>
          </a:prstGeom>
          <a:noFill/>
          <a:ln w="9525">
            <a:noFill/>
            <a:miter lim="800000"/>
            <a:headEnd/>
            <a:tailEnd/>
          </a:ln>
        </p:spPr>
      </p:pic>
      <p:sp>
        <p:nvSpPr>
          <p:cNvPr id="4" name="TextBox 3"/>
          <p:cNvSpPr txBox="1"/>
          <p:nvPr/>
        </p:nvSpPr>
        <p:spPr>
          <a:xfrm>
            <a:off x="1010138" y="2858870"/>
            <a:ext cx="4267200" cy="584775"/>
          </a:xfrm>
          <a:prstGeom prst="rect">
            <a:avLst/>
          </a:prstGeom>
          <a:noFill/>
        </p:spPr>
        <p:txBody>
          <a:bodyPr wrap="square" rtlCol="0">
            <a:spAutoFit/>
          </a:bodyPr>
          <a:lstStyle/>
          <a:p>
            <a:r>
              <a:rPr lang="en-US" sz="3200" b="1" dirty="0" smtClean="0">
                <a:latin typeface="Bradley Hand ITC" pitchFamily="66" charset="0"/>
              </a:rPr>
              <a:t>Consumer Products</a:t>
            </a:r>
            <a:endParaRPr lang="en-US" sz="3200" b="1" dirty="0">
              <a:latin typeface="Bradley Hand ITC" pitchFamily="66" charset="0"/>
            </a:endParaRPr>
          </a:p>
        </p:txBody>
      </p:sp>
      <p:sp>
        <p:nvSpPr>
          <p:cNvPr id="5" name="TextBox 4"/>
          <p:cNvSpPr txBox="1"/>
          <p:nvPr/>
        </p:nvSpPr>
        <p:spPr>
          <a:xfrm>
            <a:off x="5067788" y="3087470"/>
            <a:ext cx="4267200" cy="646331"/>
          </a:xfrm>
          <a:prstGeom prst="rect">
            <a:avLst/>
          </a:prstGeom>
          <a:noFill/>
        </p:spPr>
        <p:txBody>
          <a:bodyPr wrap="square" rtlCol="0">
            <a:spAutoFit/>
          </a:bodyPr>
          <a:lstStyle/>
          <a:p>
            <a:r>
              <a:rPr lang="en-US" sz="3600" b="1" dirty="0" smtClean="0">
                <a:latin typeface="Bradley Hand ITC" pitchFamily="66" charset="0"/>
              </a:rPr>
              <a:t>Durable Goods</a:t>
            </a:r>
            <a:endParaRPr lang="en-US" sz="3600" b="1" dirty="0">
              <a:latin typeface="Bradley Hand ITC" pitchFamily="66" charset="0"/>
            </a:endParaRPr>
          </a:p>
        </p:txBody>
      </p:sp>
      <p:sp>
        <p:nvSpPr>
          <p:cNvPr id="6" name="TextBox 5"/>
          <p:cNvSpPr txBox="1"/>
          <p:nvPr/>
        </p:nvSpPr>
        <p:spPr>
          <a:xfrm>
            <a:off x="5048738" y="5311915"/>
            <a:ext cx="4267200" cy="584775"/>
          </a:xfrm>
          <a:prstGeom prst="rect">
            <a:avLst/>
          </a:prstGeom>
          <a:noFill/>
        </p:spPr>
        <p:txBody>
          <a:bodyPr wrap="square" rtlCol="0">
            <a:spAutoFit/>
          </a:bodyPr>
          <a:lstStyle/>
          <a:p>
            <a:r>
              <a:rPr lang="en-US" sz="3200" b="1" dirty="0" smtClean="0">
                <a:latin typeface="Bradley Hand ITC" pitchFamily="66" charset="0"/>
              </a:rPr>
              <a:t>Everyday Objects</a:t>
            </a:r>
            <a:endParaRPr lang="en-US" sz="3200" b="1" dirty="0">
              <a:latin typeface="Bradley Hand ITC" pitchFamily="66" charset="0"/>
            </a:endParaRPr>
          </a:p>
        </p:txBody>
      </p:sp>
      <p:sp>
        <p:nvSpPr>
          <p:cNvPr id="8" name="TextBox 7"/>
          <p:cNvSpPr txBox="1"/>
          <p:nvPr/>
        </p:nvSpPr>
        <p:spPr>
          <a:xfrm>
            <a:off x="1089952" y="5311915"/>
            <a:ext cx="4267200" cy="646331"/>
          </a:xfrm>
          <a:prstGeom prst="rect">
            <a:avLst/>
          </a:prstGeom>
          <a:noFill/>
        </p:spPr>
        <p:txBody>
          <a:bodyPr wrap="square" rtlCol="0">
            <a:spAutoFit/>
          </a:bodyPr>
          <a:lstStyle/>
          <a:p>
            <a:r>
              <a:rPr lang="en-US" sz="3600" b="1" dirty="0" smtClean="0">
                <a:latin typeface="Bradley Hand ITC" pitchFamily="66" charset="0"/>
              </a:rPr>
              <a:t>Cars &amp; Trucks</a:t>
            </a:r>
            <a:endParaRPr lang="en-US" sz="3600" b="1" dirty="0">
              <a:latin typeface="Bradley Hand ITC" pitchFamily="66" charset="0"/>
            </a:endParaRPr>
          </a:p>
        </p:txBody>
      </p:sp>
      <p:sp>
        <p:nvSpPr>
          <p:cNvPr id="9" name="TextBox 8"/>
          <p:cNvSpPr txBox="1"/>
          <p:nvPr/>
        </p:nvSpPr>
        <p:spPr>
          <a:xfrm>
            <a:off x="2934188" y="3962400"/>
            <a:ext cx="4267200" cy="400110"/>
          </a:xfrm>
          <a:prstGeom prst="rect">
            <a:avLst/>
          </a:prstGeom>
          <a:noFill/>
        </p:spPr>
        <p:txBody>
          <a:bodyPr wrap="square" rtlCol="0">
            <a:spAutoFit/>
          </a:bodyPr>
          <a:lstStyle/>
          <a:p>
            <a:r>
              <a:rPr lang="en-US" sz="2000" b="1" dirty="0" smtClean="0">
                <a:latin typeface="Bradley Hand ITC" pitchFamily="66" charset="0"/>
              </a:rPr>
              <a:t>Industrial and Utility components</a:t>
            </a:r>
            <a:endParaRPr lang="en-US" sz="2000" b="1" dirty="0">
              <a:latin typeface="Bradley Hand ITC" pitchFamily="66" charset="0"/>
            </a:endParaRPr>
          </a:p>
        </p:txBody>
      </p:sp>
      <p:sp>
        <p:nvSpPr>
          <p:cNvPr id="10" name="Content Placeholder 8"/>
          <p:cNvSpPr txBox="1">
            <a:spLocks/>
          </p:cNvSpPr>
          <p:nvPr/>
        </p:nvSpPr>
        <p:spPr>
          <a:xfrm>
            <a:off x="799997" y="510208"/>
            <a:ext cx="8596668" cy="551145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b="1" dirty="0" smtClean="0">
                <a:solidFill>
                  <a:schemeClr val="tx1">
                    <a:lumMod val="75000"/>
                    <a:lumOff val="25000"/>
                  </a:schemeClr>
                </a:solidFill>
              </a:rPr>
              <a:t>-</a:t>
            </a:r>
            <a:r>
              <a:rPr lang="en-US" b="1" dirty="0" smtClean="0">
                <a:solidFill>
                  <a:schemeClr val="tx1">
                    <a:lumMod val="75000"/>
                    <a:lumOff val="25000"/>
                  </a:schemeClr>
                </a:solidFill>
                <a:effectLst>
                  <a:outerShdw blurRad="38100" dist="38100" dir="2700000" algn="tl">
                    <a:srgbClr val="000000">
                      <a:alpha val="43137"/>
                    </a:srgbClr>
                  </a:outerShdw>
                </a:effectLst>
              </a:rPr>
              <a:t>Internet of Things (</a:t>
            </a:r>
            <a:r>
              <a:rPr lang="en-US" b="1" dirty="0" err="1" smtClean="0">
                <a:solidFill>
                  <a:schemeClr val="tx1">
                    <a:lumMod val="75000"/>
                    <a:lumOff val="25000"/>
                  </a:schemeClr>
                </a:solidFill>
                <a:effectLst>
                  <a:outerShdw blurRad="38100" dist="38100" dir="2700000" algn="tl">
                    <a:srgbClr val="000000">
                      <a:alpha val="43137"/>
                    </a:srgbClr>
                  </a:outerShdw>
                </a:effectLst>
              </a:rPr>
              <a:t>IoT</a:t>
            </a:r>
            <a:r>
              <a:rPr lang="en-US" b="1" dirty="0" smtClean="0">
                <a:solidFill>
                  <a:schemeClr val="tx1">
                    <a:lumMod val="75000"/>
                    <a:lumOff val="25000"/>
                  </a:schemeClr>
                </a:solidFill>
                <a:effectLst>
                  <a:outerShdw blurRad="38100" dist="38100" dir="2700000" algn="tl">
                    <a:srgbClr val="000000">
                      <a:alpha val="43137"/>
                    </a:srgbClr>
                  </a:outerShdw>
                </a:effectLst>
              </a:rPr>
              <a:t>) </a:t>
            </a:r>
          </a:p>
          <a:p>
            <a:pPr algn="l"/>
            <a:r>
              <a:rPr lang="en-US" sz="1700" dirty="0" smtClean="0">
                <a:solidFill>
                  <a:schemeClr val="tx1">
                    <a:lumMod val="75000"/>
                    <a:lumOff val="25000"/>
                  </a:schemeClr>
                </a:solidFill>
              </a:rPr>
              <a:t>Internet of Things is not only impacting </a:t>
            </a:r>
            <a:r>
              <a:rPr lang="en-US" sz="1700" dirty="0">
                <a:solidFill>
                  <a:schemeClr val="tx1">
                    <a:lumMod val="75000"/>
                    <a:lumOff val="25000"/>
                  </a:schemeClr>
                </a:solidFill>
              </a:rPr>
              <a:t>Information Management </a:t>
            </a:r>
            <a:r>
              <a:rPr lang="en-US" sz="1700" dirty="0" smtClean="0">
                <a:solidFill>
                  <a:schemeClr val="tx1">
                    <a:lumMod val="75000"/>
                    <a:lumOff val="25000"/>
                  </a:schemeClr>
                </a:solidFill>
              </a:rPr>
              <a:t>practices, but also an emerging topic of technical, social and economic significance.</a:t>
            </a:r>
            <a:endParaRPr lang="en-US" sz="1700" dirty="0">
              <a:solidFill>
                <a:schemeClr val="tx1">
                  <a:lumMod val="75000"/>
                  <a:lumOff val="25000"/>
                </a:schemeClr>
              </a:solidFill>
            </a:endParaRPr>
          </a:p>
          <a:p>
            <a:pPr algn="l"/>
            <a:endParaRPr lang="en-US" b="1" dirty="0" smtClean="0">
              <a:effectLst>
                <a:outerShdw blurRad="38100" dist="38100" dir="2700000" algn="tl">
                  <a:srgbClr val="000000">
                    <a:alpha val="43137"/>
                  </a:srgbClr>
                </a:outerShdw>
              </a:effectLst>
            </a:endParaRPr>
          </a:p>
          <a:p>
            <a:pPr algn="l"/>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dirty="0" smtClean="0"/>
              <a:t>   </a:t>
            </a:r>
            <a:endParaRPr lang="en-US" dirty="0"/>
          </a:p>
        </p:txBody>
      </p:sp>
      <p:sp>
        <p:nvSpPr>
          <p:cNvPr id="2" name="TextBox 1"/>
          <p:cNvSpPr txBox="1"/>
          <p:nvPr/>
        </p:nvSpPr>
        <p:spPr>
          <a:xfrm>
            <a:off x="8612904" y="2403638"/>
            <a:ext cx="3579096" cy="1200329"/>
          </a:xfrm>
          <a:prstGeom prst="rect">
            <a:avLst/>
          </a:prstGeom>
          <a:noFill/>
        </p:spPr>
        <p:txBody>
          <a:bodyPr wrap="square" rtlCol="0">
            <a:spAutoFit/>
          </a:bodyPr>
          <a:lstStyle/>
          <a:p>
            <a:r>
              <a:rPr lang="en-US" dirty="0" smtClean="0"/>
              <a:t>By 2025 is anticipated 100 billion </a:t>
            </a:r>
            <a:r>
              <a:rPr lang="en-US" dirty="0" err="1" smtClean="0"/>
              <a:t>IoT</a:t>
            </a:r>
            <a:r>
              <a:rPr lang="en-US" dirty="0" smtClean="0"/>
              <a:t> devices will be connected, with a global economic impact of more than $11 trillion dollars.</a:t>
            </a:r>
            <a:endParaRPr lang="en-US" dirty="0"/>
          </a:p>
        </p:txBody>
      </p:sp>
      <p:sp>
        <p:nvSpPr>
          <p:cNvPr id="3" name="TextBox 2"/>
          <p:cNvSpPr txBox="1"/>
          <p:nvPr/>
        </p:nvSpPr>
        <p:spPr>
          <a:xfrm>
            <a:off x="8761047" y="4921981"/>
            <a:ext cx="3430953" cy="1200329"/>
          </a:xfrm>
          <a:prstGeom prst="rect">
            <a:avLst/>
          </a:prstGeom>
          <a:noFill/>
        </p:spPr>
        <p:txBody>
          <a:bodyPr wrap="square" rtlCol="0">
            <a:spAutoFit/>
          </a:bodyPr>
          <a:lstStyle/>
          <a:p>
            <a:r>
              <a:rPr lang="en-US" dirty="0" smtClean="0"/>
              <a:t>These devices combined with internet connectivity and data analytics will fundamentally change the way we live.</a:t>
            </a:r>
            <a:endParaRPr lang="en-US" dirty="0"/>
          </a:p>
        </p:txBody>
      </p:sp>
      <p:pic>
        <p:nvPicPr>
          <p:cNvPr id="13" name="Picture 2" descr="https://encrypted-tbn3.gstatic.com/images?q=tbn:ANd9GcSanvY2wV1bMLiWNYc0BDFaGfmphKfGoo6PLGo7lRMsg3o3SNQqDw"/>
          <p:cNvPicPr>
            <a:picLocks noChangeAspect="1" noChangeArrowheads="1"/>
          </p:cNvPicPr>
          <p:nvPr/>
        </p:nvPicPr>
        <p:blipFill>
          <a:blip r:embed="rId4" cstate="print"/>
          <a:srcRect/>
          <a:stretch>
            <a:fillRect/>
          </a:stretch>
        </p:blipFill>
        <p:spPr bwMode="auto">
          <a:xfrm>
            <a:off x="10048875" y="0"/>
            <a:ext cx="2143125" cy="2143125"/>
          </a:xfrm>
          <a:prstGeom prst="rect">
            <a:avLst/>
          </a:prstGeom>
          <a:noFill/>
        </p:spPr>
      </p:pic>
      <p:pic>
        <p:nvPicPr>
          <p:cNvPr id="30721" name="Picture 1"/>
          <p:cNvPicPr>
            <a:picLocks noChangeAspect="1" noChangeArrowheads="1"/>
          </p:cNvPicPr>
          <p:nvPr/>
        </p:nvPicPr>
        <p:blipFill>
          <a:blip r:embed="rId5" cstate="print"/>
          <a:srcRect/>
          <a:stretch>
            <a:fillRect/>
          </a:stretch>
        </p:blipFill>
        <p:spPr bwMode="auto">
          <a:xfrm>
            <a:off x="557568" y="1913886"/>
            <a:ext cx="7739674" cy="4405027"/>
          </a:xfrm>
          <a:prstGeom prst="rect">
            <a:avLst/>
          </a:prstGeom>
          <a:noFill/>
          <a:ln w="9525">
            <a:noFill/>
            <a:miter lim="800000"/>
            <a:headEnd/>
            <a:tailEnd/>
          </a:ln>
          <a:effectLst/>
        </p:spPr>
      </p:pic>
    </p:spTree>
    <p:extLst>
      <p:ext uri="{BB962C8B-B14F-4D97-AF65-F5344CB8AC3E}">
        <p14:creationId xmlns:p14="http://schemas.microsoft.com/office/powerpoint/2010/main" val="18175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700"/>
                                        <p:tgtEl>
                                          <p:spTgt spid="4"/>
                                        </p:tgtEl>
                                      </p:cBhvr>
                                    </p:animEffect>
                                  </p:childTnLst>
                                </p:cTn>
                              </p:par>
                              <p:par>
                                <p:cTn id="8" presetID="22" presetClass="entr" presetSubtype="8" fill="hold" grpId="0" nodeType="withEffect">
                                  <p:stCondLst>
                                    <p:cond delay="39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4400"/>
                                        <p:tgtEl>
                                          <p:spTgt spid="5"/>
                                        </p:tgtEl>
                                      </p:cBhvr>
                                    </p:animEffect>
                                  </p:childTnLst>
                                </p:cTn>
                              </p:par>
                              <p:par>
                                <p:cTn id="11" presetID="22" presetClass="entr" presetSubtype="8" fill="hold" grpId="0" nodeType="withEffect">
                                  <p:stCondLst>
                                    <p:cond delay="67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4700"/>
                                        <p:tgtEl>
                                          <p:spTgt spid="6"/>
                                        </p:tgtEl>
                                      </p:cBhvr>
                                    </p:animEffect>
                                  </p:childTnLst>
                                </p:cTn>
                              </p:par>
                              <p:par>
                                <p:cTn id="14" presetID="22" presetClass="entr" presetSubtype="8" fill="hold" grpId="0" nodeType="withEffect">
                                  <p:stCondLst>
                                    <p:cond delay="94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6100"/>
                                        <p:tgtEl>
                                          <p:spTgt spid="8"/>
                                        </p:tgtEl>
                                      </p:cBhvr>
                                    </p:animEffect>
                                  </p:childTnLst>
                                </p:cTn>
                              </p:par>
                              <p:par>
                                <p:cTn id="17" presetID="22" presetClass="entr" presetSubtype="8" fill="hold" grpId="0" nodeType="withEffect">
                                  <p:stCondLst>
                                    <p:cond delay="136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a:spLocks noGrp="1"/>
          </p:cNvSpPr>
          <p:nvPr>
            <p:ph idx="1"/>
          </p:nvPr>
        </p:nvSpPr>
        <p:spPr>
          <a:xfrm>
            <a:off x="799997" y="510208"/>
            <a:ext cx="8753436" cy="5511451"/>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Internet of Things (</a:t>
            </a:r>
            <a:r>
              <a:rPr lang="en-US" b="1" dirty="0" err="1" smtClean="0">
                <a:effectLst>
                  <a:outerShdw blurRad="38100" dist="38100" dir="2700000" algn="tl">
                    <a:srgbClr val="000000">
                      <a:alpha val="43137"/>
                    </a:srgbClr>
                  </a:outerShdw>
                </a:effectLst>
              </a:rPr>
              <a:t>IoT</a:t>
            </a:r>
            <a:r>
              <a:rPr lang="en-US" b="1" dirty="0" smtClean="0">
                <a:effectLst>
                  <a:outerShdw blurRad="38100" dist="38100" dir="2700000" algn="tl">
                    <a:srgbClr val="000000">
                      <a:alpha val="43137"/>
                    </a:srgbClr>
                  </a:outerShdw>
                </a:effectLst>
              </a:rPr>
              <a:t>)</a:t>
            </a:r>
          </a:p>
          <a:p>
            <a:pPr marL="0" indent="0">
              <a:buNone/>
            </a:pPr>
            <a:r>
              <a:rPr lang="en-US" dirty="0" smtClean="0"/>
              <a:t>	Definition – What is </a:t>
            </a:r>
            <a:r>
              <a:rPr lang="en-US" dirty="0" err="1" smtClean="0"/>
              <a:t>IoT</a:t>
            </a:r>
            <a:r>
              <a:rPr lang="en-US" dirty="0" smtClean="0"/>
              <a:t>?</a:t>
            </a:r>
          </a:p>
          <a:p>
            <a:pPr marL="0" indent="0">
              <a:buNone/>
            </a:pPr>
            <a:endParaRPr lang="en-US" dirty="0" smtClean="0"/>
          </a:p>
          <a:p>
            <a:pPr marL="0" indent="0">
              <a:buNone/>
            </a:pPr>
            <a:endParaRPr lang="en-US" dirty="0" smtClean="0"/>
          </a:p>
          <a:p>
            <a:pPr marL="0" indent="0">
              <a:buNone/>
            </a:pPr>
            <a:r>
              <a:rPr lang="en-US" dirty="0" err="1" smtClean="0"/>
              <a:t>Techopidia</a:t>
            </a:r>
            <a:r>
              <a:rPr lang="en-US" dirty="0" smtClean="0"/>
              <a:t> defines </a:t>
            </a:r>
            <a:r>
              <a:rPr lang="en-US" dirty="0" err="1" smtClean="0"/>
              <a:t>IoT</a:t>
            </a:r>
            <a:r>
              <a:rPr lang="en-US" dirty="0" smtClean="0"/>
              <a:t> as: “…a computing concept that describes a future where everyday physical objects will be connected to the Internet and be able to identify themselves to other devices”.</a:t>
            </a:r>
          </a:p>
          <a:p>
            <a:pPr marL="0" indent="0">
              <a:buNone/>
            </a:pPr>
            <a:r>
              <a:rPr lang="en-US" dirty="0" smtClean="0"/>
              <a:t>In addition the </a:t>
            </a:r>
            <a:r>
              <a:rPr lang="en-US" dirty="0" err="1" smtClean="0"/>
              <a:t>postscapes</a:t>
            </a:r>
            <a:r>
              <a:rPr lang="en-US" dirty="0" smtClean="0"/>
              <a:t> website contains an array of sources for definitions on </a:t>
            </a:r>
            <a:r>
              <a:rPr lang="en-US" dirty="0" err="1" smtClean="0"/>
              <a:t>IoT</a:t>
            </a:r>
            <a:r>
              <a:rPr lang="en-US" dirty="0" smtClean="0"/>
              <a:t>. From my research I have concluded that while the concept to describe </a:t>
            </a:r>
            <a:r>
              <a:rPr lang="en-US" dirty="0" err="1" smtClean="0"/>
              <a:t>IoT</a:t>
            </a:r>
            <a:r>
              <a:rPr lang="en-US" dirty="0" smtClean="0"/>
              <a:t> is similar there is no single universal definition.</a:t>
            </a:r>
          </a:p>
          <a:p>
            <a:pPr marL="0" indent="0">
              <a:buNone/>
            </a:pPr>
            <a:endParaRPr lang="en-US" dirty="0" smtClean="0"/>
          </a:p>
          <a:p>
            <a:pPr marL="0" indent="0">
              <a:buNone/>
            </a:pPr>
            <a:r>
              <a:rPr lang="en-US" dirty="0" smtClean="0"/>
              <a:t>The fundamental concept for </a:t>
            </a:r>
            <a:r>
              <a:rPr lang="en-US" dirty="0" err="1" smtClean="0"/>
              <a:t>IoT</a:t>
            </a:r>
            <a:r>
              <a:rPr lang="en-US" dirty="0" smtClean="0"/>
              <a:t> is network connectivity with some sort computation processing that extends the capability of everyday components or objects that are not computers. </a:t>
            </a:r>
            <a:r>
              <a:rPr lang="en-US" dirty="0" err="1" smtClean="0"/>
              <a:t>IoT</a:t>
            </a:r>
            <a:r>
              <a:rPr lang="en-US" dirty="0" smtClean="0"/>
              <a:t> devices will either exchange, consume or generate data with little or no user intervention.</a:t>
            </a:r>
          </a:p>
          <a:p>
            <a:pPr marL="0" indent="0">
              <a:buNone/>
            </a:pPr>
            <a:endParaRPr lang="en-US" dirty="0" smtClean="0"/>
          </a:p>
        </p:txBody>
      </p:sp>
      <p:pic>
        <p:nvPicPr>
          <p:cNvPr id="6" name="Picture 2" descr="https://encrypted-tbn3.gstatic.com/images?q=tbn:ANd9GcSanvY2wV1bMLiWNYc0BDFaGfmphKfGoo6PLGo7lRMsg3o3SNQqDw"/>
          <p:cNvPicPr>
            <a:picLocks noChangeAspect="1" noChangeArrowheads="1"/>
          </p:cNvPicPr>
          <p:nvPr/>
        </p:nvPicPr>
        <p:blipFill>
          <a:blip r:embed="rId2" cstate="print"/>
          <a:srcRect/>
          <a:stretch>
            <a:fillRect/>
          </a:stretch>
        </p:blipFill>
        <p:spPr bwMode="auto">
          <a:xfrm>
            <a:off x="10048875" y="0"/>
            <a:ext cx="2143125" cy="2143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a:spLocks noGrp="1"/>
          </p:cNvSpPr>
          <p:nvPr>
            <p:ph idx="1"/>
          </p:nvPr>
        </p:nvSpPr>
        <p:spPr>
          <a:xfrm>
            <a:off x="799996" y="510208"/>
            <a:ext cx="9040039" cy="5511451"/>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Internet of Things (</a:t>
            </a:r>
            <a:r>
              <a:rPr lang="en-US" b="1" dirty="0" err="1" smtClean="0">
                <a:effectLst>
                  <a:outerShdw blurRad="38100" dist="38100" dir="2700000" algn="tl">
                    <a:srgbClr val="000000">
                      <a:alpha val="43137"/>
                    </a:srgbClr>
                  </a:outerShdw>
                </a:effectLst>
              </a:rPr>
              <a:t>IoT</a:t>
            </a:r>
            <a:r>
              <a:rPr lang="en-US" b="1" dirty="0" smtClean="0">
                <a:effectLst>
                  <a:outerShdw blurRad="38100" dist="38100" dir="2700000" algn="tl">
                    <a:srgbClr val="000000">
                      <a:alpha val="43137"/>
                    </a:srgbClr>
                  </a:outerShdw>
                </a:effectLst>
              </a:rPr>
              <a:t>)</a:t>
            </a:r>
          </a:p>
          <a:p>
            <a:pPr marL="0" indent="0">
              <a:buNone/>
            </a:pPr>
            <a:r>
              <a:rPr lang="en-US" dirty="0" smtClean="0"/>
              <a:t>	Technology– Network of Networks</a:t>
            </a:r>
          </a:p>
          <a:p>
            <a:pPr marL="0" indent="0">
              <a:buNone/>
            </a:pPr>
            <a:endParaRPr lang="en-US" dirty="0" smtClean="0"/>
          </a:p>
          <a:p>
            <a:pPr marL="0" indent="0">
              <a:buNone/>
            </a:pPr>
            <a:r>
              <a:rPr lang="en-US" dirty="0" smtClean="0"/>
              <a:t>Connectivity Models:</a:t>
            </a:r>
          </a:p>
          <a:p>
            <a:pPr marL="0" indent="0">
              <a:buNone/>
            </a:pPr>
            <a:r>
              <a:rPr lang="en-US" dirty="0" smtClean="0"/>
              <a:t>	Device-to-Device, Device-to-Cloud, Device-to-Gateway, Back-End Data-Sharing</a:t>
            </a:r>
          </a:p>
          <a:p>
            <a:pPr marL="0" indent="0">
              <a:buNone/>
            </a:pPr>
            <a:endParaRPr lang="en-US" dirty="0" smtClean="0"/>
          </a:p>
          <a:p>
            <a:pPr marL="0" indent="0">
              <a:buFontTx/>
              <a:buChar char="-"/>
            </a:pPr>
            <a:r>
              <a:rPr lang="en-US" dirty="0" smtClean="0"/>
              <a:t>Trends that are driving </a:t>
            </a:r>
            <a:r>
              <a:rPr lang="en-US" dirty="0" err="1" smtClean="0"/>
              <a:t>IoT</a:t>
            </a:r>
            <a:r>
              <a:rPr lang="en-US" dirty="0" smtClean="0"/>
              <a:t>:</a:t>
            </a:r>
          </a:p>
          <a:p>
            <a:pPr marL="400050" lvl="1" indent="0">
              <a:lnSpc>
                <a:spcPct val="150000"/>
              </a:lnSpc>
              <a:buFontTx/>
              <a:buChar char="-"/>
            </a:pPr>
            <a:r>
              <a:rPr lang="en-US" b="1" dirty="0" smtClean="0"/>
              <a:t>Everywhere Connectivity </a:t>
            </a:r>
            <a:r>
              <a:rPr lang="en-US" dirty="0" smtClean="0"/>
              <a:t>-  wireless services makes almost everything “connectable”</a:t>
            </a:r>
          </a:p>
          <a:p>
            <a:pPr marL="400050" lvl="1" indent="0">
              <a:lnSpc>
                <a:spcPct val="150000"/>
              </a:lnSpc>
              <a:buFontTx/>
              <a:buChar char="-"/>
            </a:pPr>
            <a:r>
              <a:rPr lang="en-US" b="1" dirty="0" smtClean="0"/>
              <a:t>IP-Based Net Adoption </a:t>
            </a:r>
            <a:r>
              <a:rPr lang="en-US" dirty="0" smtClean="0"/>
              <a:t>– A global network standard that provides a well-define platform.</a:t>
            </a:r>
          </a:p>
          <a:p>
            <a:pPr marL="400050" lvl="1" indent="0">
              <a:lnSpc>
                <a:spcPct val="150000"/>
              </a:lnSpc>
              <a:buFontTx/>
              <a:buChar char="-"/>
            </a:pPr>
            <a:r>
              <a:rPr lang="en-US" b="1" dirty="0" smtClean="0"/>
              <a:t>Moore’s law </a:t>
            </a:r>
            <a:r>
              <a:rPr lang="en-US" dirty="0" smtClean="0"/>
              <a:t>- continuous to be a factor “greater power, lower price, smaller components”</a:t>
            </a:r>
          </a:p>
          <a:p>
            <a:pPr marL="400050" lvl="1" indent="0">
              <a:lnSpc>
                <a:spcPct val="150000"/>
              </a:lnSpc>
              <a:buFontTx/>
              <a:buChar char="-"/>
            </a:pPr>
            <a:r>
              <a:rPr lang="en-US" b="1" dirty="0" smtClean="0"/>
              <a:t>Data Analytics</a:t>
            </a:r>
            <a:r>
              <a:rPr lang="en-US" dirty="0" smtClean="0"/>
              <a:t> –powerful algorithms, vast quantities of data and dynamic datasets</a:t>
            </a:r>
          </a:p>
          <a:p>
            <a:pPr marL="400050" lvl="1" indent="0">
              <a:lnSpc>
                <a:spcPct val="150000"/>
              </a:lnSpc>
              <a:buFontTx/>
              <a:buChar char="-"/>
            </a:pPr>
            <a:r>
              <a:rPr lang="en-US" b="1" dirty="0" smtClean="0"/>
              <a:t>Cloud Computing </a:t>
            </a:r>
            <a:r>
              <a:rPr lang="en-US" dirty="0" smtClean="0"/>
              <a:t>– Leverages remote network computing to manage and process data</a:t>
            </a:r>
          </a:p>
          <a:p>
            <a:pPr marL="0" indent="0">
              <a:buNone/>
            </a:pPr>
            <a:endParaRPr lang="en-US" dirty="0" smtClean="0"/>
          </a:p>
        </p:txBody>
      </p:sp>
      <p:pic>
        <p:nvPicPr>
          <p:cNvPr id="6" name="Picture 2" descr="https://encrypted-tbn3.gstatic.com/images?q=tbn:ANd9GcSanvY2wV1bMLiWNYc0BDFaGfmphKfGoo6PLGo7lRMsg3o3SNQqDw"/>
          <p:cNvPicPr>
            <a:picLocks noChangeAspect="1" noChangeArrowheads="1"/>
          </p:cNvPicPr>
          <p:nvPr/>
        </p:nvPicPr>
        <p:blipFill>
          <a:blip r:embed="rId2" cstate="print"/>
          <a:srcRect/>
          <a:stretch>
            <a:fillRect/>
          </a:stretch>
        </p:blipFill>
        <p:spPr bwMode="auto">
          <a:xfrm>
            <a:off x="10048875" y="0"/>
            <a:ext cx="2143125" cy="21431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encrypted-tbn3.gstatic.com/images?q=tbn:ANd9GcSanvY2wV1bMLiWNYc0BDFaGfmphKfGoo6PLGo7lRMsg3o3SNQqDw"/>
          <p:cNvPicPr>
            <a:picLocks noChangeAspect="1" noChangeArrowheads="1"/>
          </p:cNvPicPr>
          <p:nvPr/>
        </p:nvPicPr>
        <p:blipFill>
          <a:blip r:embed="rId2" cstate="print"/>
          <a:srcRect/>
          <a:stretch>
            <a:fillRect/>
          </a:stretch>
        </p:blipFill>
        <p:spPr bwMode="auto">
          <a:xfrm>
            <a:off x="10048875" y="0"/>
            <a:ext cx="2143125" cy="2143125"/>
          </a:xfrm>
          <a:prstGeom prst="rect">
            <a:avLst/>
          </a:prstGeom>
          <a:noFill/>
        </p:spPr>
      </p:pic>
      <p:sp>
        <p:nvSpPr>
          <p:cNvPr id="5" name="Content Placeholder 8"/>
          <p:cNvSpPr>
            <a:spLocks noGrp="1"/>
          </p:cNvSpPr>
          <p:nvPr>
            <p:ph idx="1"/>
          </p:nvPr>
        </p:nvSpPr>
        <p:spPr>
          <a:xfrm>
            <a:off x="772702" y="523856"/>
            <a:ext cx="8753436" cy="5511451"/>
          </a:xfrm>
        </p:spPr>
        <p:txBody>
          <a:bodyPr>
            <a:normAutofit/>
          </a:bodyPr>
          <a:lstStyle/>
          <a:p>
            <a:pPr marL="0" indent="0">
              <a:buNone/>
            </a:pPr>
            <a:r>
              <a:rPr lang="en-US" b="1" dirty="0" smtClean="0"/>
              <a:t>-</a:t>
            </a:r>
            <a:r>
              <a:rPr lang="en-US" b="1" dirty="0" smtClean="0">
                <a:effectLst>
                  <a:outerShdw blurRad="38100" dist="38100" dir="2700000" algn="tl">
                    <a:srgbClr val="000000">
                      <a:alpha val="43137"/>
                    </a:srgbClr>
                  </a:outerShdw>
                </a:effectLst>
              </a:rPr>
              <a:t>Internet of Things (</a:t>
            </a:r>
            <a:r>
              <a:rPr lang="en-US" b="1" dirty="0" err="1" smtClean="0">
                <a:effectLst>
                  <a:outerShdw blurRad="38100" dist="38100" dir="2700000" algn="tl">
                    <a:srgbClr val="000000">
                      <a:alpha val="43137"/>
                    </a:srgbClr>
                  </a:outerShdw>
                </a:effectLst>
              </a:rPr>
              <a:t>IoT</a:t>
            </a:r>
            <a:r>
              <a:rPr lang="en-US" b="1" dirty="0" smtClean="0">
                <a:effectLst>
                  <a:outerShdw blurRad="38100" dist="38100" dir="2700000" algn="tl">
                    <a:srgbClr val="000000">
                      <a:alpha val="43137"/>
                    </a:srgbClr>
                  </a:outerShdw>
                </a:effectLst>
              </a:rPr>
              <a:t>)</a:t>
            </a:r>
          </a:p>
          <a:p>
            <a:pPr marL="0" indent="0">
              <a:buNone/>
            </a:pPr>
            <a:r>
              <a:rPr lang="en-US" dirty="0" smtClean="0"/>
              <a:t>	Technology – </a:t>
            </a:r>
            <a:r>
              <a:rPr lang="en-US" dirty="0" err="1" smtClean="0"/>
              <a:t>IoT</a:t>
            </a:r>
            <a:r>
              <a:rPr lang="en-US" dirty="0" smtClean="0"/>
              <a:t> Applications</a:t>
            </a:r>
          </a:p>
          <a:p>
            <a:pPr marL="0" indent="0">
              <a:buNone/>
            </a:pPr>
            <a:endParaRPr lang="en-US" dirty="0" smtClean="0"/>
          </a:p>
          <a:p>
            <a:pPr marL="0" indent="0">
              <a:buNone/>
            </a:pPr>
            <a:endParaRPr lang="en-US" dirty="0" smtClean="0"/>
          </a:p>
        </p:txBody>
      </p:sp>
      <p:graphicFrame>
        <p:nvGraphicFramePr>
          <p:cNvPr id="6" name="Table 5"/>
          <p:cNvGraphicFramePr>
            <a:graphicFrameLocks noGrp="1"/>
          </p:cNvGraphicFramePr>
          <p:nvPr/>
        </p:nvGraphicFramePr>
        <p:xfrm>
          <a:off x="830998" y="1988909"/>
          <a:ext cx="8128000" cy="3708400"/>
        </p:xfrm>
        <a:graphic>
          <a:graphicData uri="http://schemas.openxmlformats.org/drawingml/2006/table">
            <a:tbl>
              <a:tblPr firstRow="1" bandRow="1">
                <a:tableStyleId>{5C22544A-7EE6-4342-B048-85BDC9FD1C3A}</a:tableStyleId>
              </a:tblPr>
              <a:tblGrid>
                <a:gridCol w="2198806"/>
                <a:gridCol w="5929194"/>
              </a:tblGrid>
              <a:tr h="370840">
                <a:tc>
                  <a:txBody>
                    <a:bodyPr/>
                    <a:lstStyle/>
                    <a:p>
                      <a:r>
                        <a:rPr lang="en-US" dirty="0" smtClean="0"/>
                        <a:t>SETTING</a:t>
                      </a:r>
                      <a:endParaRPr lang="en-US" dirty="0"/>
                    </a:p>
                  </a:txBody>
                  <a:tcPr/>
                </a:tc>
                <a:tc>
                  <a:txBody>
                    <a:bodyPr/>
                    <a:lstStyle/>
                    <a:p>
                      <a:r>
                        <a:rPr lang="en-US" dirty="0" smtClean="0"/>
                        <a:t>EXAMPLE</a:t>
                      </a:r>
                      <a:endParaRPr lang="en-US" dirty="0"/>
                    </a:p>
                  </a:txBody>
                  <a:tcPr/>
                </a:tc>
              </a:tr>
              <a:tr h="370840">
                <a:tc>
                  <a:txBody>
                    <a:bodyPr/>
                    <a:lstStyle/>
                    <a:p>
                      <a:r>
                        <a:rPr lang="en-US" dirty="0" smtClean="0"/>
                        <a:t>Human</a:t>
                      </a:r>
                      <a:endParaRPr lang="en-US" dirty="0"/>
                    </a:p>
                  </a:txBody>
                  <a:tcPr/>
                </a:tc>
                <a:tc>
                  <a:txBody>
                    <a:bodyPr/>
                    <a:lstStyle/>
                    <a:p>
                      <a:r>
                        <a:rPr lang="en-US" dirty="0" smtClean="0"/>
                        <a:t>Devices attached to the body | wearable &amp; </a:t>
                      </a:r>
                      <a:r>
                        <a:rPr lang="en-US" dirty="0" err="1" smtClean="0"/>
                        <a:t>ingestibles</a:t>
                      </a:r>
                      <a:endParaRPr lang="en-US" dirty="0"/>
                    </a:p>
                  </a:txBody>
                  <a:tcPr/>
                </a:tc>
              </a:tr>
              <a:tr h="370840">
                <a:tc>
                  <a:txBody>
                    <a:bodyPr/>
                    <a:lstStyle/>
                    <a:p>
                      <a:r>
                        <a:rPr lang="en-US" dirty="0" smtClean="0"/>
                        <a:t>Home</a:t>
                      </a:r>
                      <a:endParaRPr lang="en-US" dirty="0"/>
                    </a:p>
                  </a:txBody>
                  <a:tcPr/>
                </a:tc>
                <a:tc>
                  <a:txBody>
                    <a:bodyPr/>
                    <a:lstStyle/>
                    <a:p>
                      <a:r>
                        <a:rPr lang="en-US" dirty="0" smtClean="0"/>
                        <a:t>Home controllers and security systems | Nest</a:t>
                      </a:r>
                      <a:endParaRPr lang="en-US" dirty="0"/>
                    </a:p>
                  </a:txBody>
                  <a:tcPr/>
                </a:tc>
              </a:tr>
              <a:tr h="370840">
                <a:tc>
                  <a:txBody>
                    <a:bodyPr/>
                    <a:lstStyle/>
                    <a:p>
                      <a:r>
                        <a:rPr lang="en-US" dirty="0" smtClean="0"/>
                        <a:t>Retail</a:t>
                      </a:r>
                      <a:endParaRPr lang="en-US" dirty="0"/>
                    </a:p>
                  </a:txBody>
                  <a:tcPr/>
                </a:tc>
                <a:tc>
                  <a:txBody>
                    <a:bodyPr/>
                    <a:lstStyle/>
                    <a:p>
                      <a:r>
                        <a:rPr lang="en-US" dirty="0" smtClean="0"/>
                        <a:t>Stores, Banks | Self-checkout,</a:t>
                      </a:r>
                      <a:r>
                        <a:rPr lang="en-US" baseline="0" dirty="0" smtClean="0"/>
                        <a:t> inventory optimization</a:t>
                      </a:r>
                      <a:endParaRPr lang="en-US" dirty="0"/>
                    </a:p>
                  </a:txBody>
                  <a:tcPr/>
                </a:tc>
              </a:tr>
              <a:tr h="370840">
                <a:tc>
                  <a:txBody>
                    <a:bodyPr/>
                    <a:lstStyle/>
                    <a:p>
                      <a:r>
                        <a:rPr lang="en-US" dirty="0" smtClean="0"/>
                        <a:t>Offices</a:t>
                      </a:r>
                      <a:endParaRPr lang="en-US" dirty="0"/>
                    </a:p>
                  </a:txBody>
                  <a:tcPr/>
                </a:tc>
                <a:tc>
                  <a:txBody>
                    <a:bodyPr/>
                    <a:lstStyle/>
                    <a:p>
                      <a:r>
                        <a:rPr lang="en-US" dirty="0" smtClean="0"/>
                        <a:t>Energy Management,</a:t>
                      </a:r>
                      <a:r>
                        <a:rPr lang="en-US" baseline="0" dirty="0" smtClean="0"/>
                        <a:t> Security, Mobile Employees</a:t>
                      </a:r>
                      <a:endParaRPr lang="en-US" dirty="0"/>
                    </a:p>
                  </a:txBody>
                  <a:tcPr/>
                </a:tc>
              </a:tr>
              <a:tr h="370840">
                <a:tc>
                  <a:txBody>
                    <a:bodyPr/>
                    <a:lstStyle/>
                    <a:p>
                      <a:r>
                        <a:rPr lang="en-US" dirty="0" smtClean="0"/>
                        <a:t>Factories</a:t>
                      </a:r>
                      <a:endParaRPr lang="en-US" dirty="0"/>
                    </a:p>
                  </a:txBody>
                  <a:tcPr/>
                </a:tc>
                <a:tc>
                  <a:txBody>
                    <a:bodyPr/>
                    <a:lstStyle/>
                    <a:p>
                      <a:r>
                        <a:rPr lang="en-US" dirty="0" smtClean="0"/>
                        <a:t>Repetitive</a:t>
                      </a:r>
                      <a:r>
                        <a:rPr lang="en-US" baseline="0" dirty="0" smtClean="0"/>
                        <a:t> work routines, production efficiency</a:t>
                      </a:r>
                      <a:endParaRPr lang="en-US" dirty="0"/>
                    </a:p>
                  </a:txBody>
                  <a:tcPr/>
                </a:tc>
              </a:tr>
              <a:tr h="370840">
                <a:tc>
                  <a:txBody>
                    <a:bodyPr/>
                    <a:lstStyle/>
                    <a:p>
                      <a:r>
                        <a:rPr lang="en-US" dirty="0" smtClean="0"/>
                        <a:t>Worksite</a:t>
                      </a:r>
                      <a:endParaRPr lang="en-US" dirty="0"/>
                    </a:p>
                  </a:txBody>
                  <a:tcPr/>
                </a:tc>
                <a:tc>
                  <a:txBody>
                    <a:bodyPr/>
                    <a:lstStyle/>
                    <a:p>
                      <a:r>
                        <a:rPr lang="en-US" dirty="0" smtClean="0"/>
                        <a:t>Oil and Gas, construction </a:t>
                      </a:r>
                      <a:endParaRPr lang="en-US" dirty="0"/>
                    </a:p>
                  </a:txBody>
                  <a:tcPr/>
                </a:tc>
              </a:tr>
              <a:tr h="370840">
                <a:tc>
                  <a:txBody>
                    <a:bodyPr/>
                    <a:lstStyle/>
                    <a:p>
                      <a:r>
                        <a:rPr lang="en-US" dirty="0" smtClean="0"/>
                        <a:t>Vehicles</a:t>
                      </a:r>
                      <a:endParaRPr lang="en-US" dirty="0"/>
                    </a:p>
                  </a:txBody>
                  <a:tcPr/>
                </a:tc>
                <a:tc>
                  <a:txBody>
                    <a:bodyPr/>
                    <a:lstStyle/>
                    <a:p>
                      <a:r>
                        <a:rPr lang="en-US" dirty="0" smtClean="0"/>
                        <a:t>Cars, trucks, ships, aircraft,</a:t>
                      </a:r>
                      <a:r>
                        <a:rPr lang="en-US" baseline="0" dirty="0" smtClean="0"/>
                        <a:t> trains, pre-sales analytics</a:t>
                      </a:r>
                      <a:endParaRPr lang="en-US" dirty="0"/>
                    </a:p>
                  </a:txBody>
                  <a:tcPr/>
                </a:tc>
              </a:tr>
              <a:tr h="370840">
                <a:tc>
                  <a:txBody>
                    <a:bodyPr/>
                    <a:lstStyle/>
                    <a:p>
                      <a:r>
                        <a:rPr lang="en-US" dirty="0" smtClean="0"/>
                        <a:t>Cities</a:t>
                      </a:r>
                      <a:endParaRPr lang="en-US" dirty="0"/>
                    </a:p>
                  </a:txBody>
                  <a:tcPr/>
                </a:tc>
                <a:tc>
                  <a:txBody>
                    <a:bodyPr/>
                    <a:lstStyle/>
                    <a:p>
                      <a:r>
                        <a:rPr lang="en-US" dirty="0" smtClean="0"/>
                        <a:t>Adaptive traffic control, smart meters,</a:t>
                      </a:r>
                      <a:r>
                        <a:rPr lang="en-US" baseline="0" dirty="0" smtClean="0"/>
                        <a:t> monitor</a:t>
                      </a:r>
                      <a:endParaRPr lang="en-US" dirty="0"/>
                    </a:p>
                  </a:txBody>
                  <a:tcPr/>
                </a:tc>
              </a:tr>
              <a:tr h="370840">
                <a:tc>
                  <a:txBody>
                    <a:bodyPr/>
                    <a:lstStyle/>
                    <a:p>
                      <a:r>
                        <a:rPr lang="en-US" dirty="0" smtClean="0"/>
                        <a:t>Agriculture</a:t>
                      </a:r>
                      <a:endParaRPr lang="en-US" dirty="0"/>
                    </a:p>
                  </a:txBody>
                  <a:tcPr/>
                </a:tc>
                <a:tc>
                  <a:txBody>
                    <a:bodyPr/>
                    <a:lstStyle/>
                    <a:p>
                      <a:r>
                        <a:rPr lang="en-US" dirty="0" smtClean="0"/>
                        <a:t>Railroad, autonomous machinery, </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469</TotalTime>
  <Words>508</Words>
  <Application>Microsoft Office PowerPoint</Application>
  <PresentationFormat>Widescreen</PresentationFormat>
  <Paragraphs>105</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Bradley Hand ITC</vt:lpstr>
      <vt:lpstr>Calibri</vt:lpstr>
      <vt:lpstr>Lucida Sans Unicode</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Text</dc:title>
  <dc:creator>Humberto Espino</dc:creator>
  <cp:lastModifiedBy>Humberto Espino</cp:lastModifiedBy>
  <cp:revision>57</cp:revision>
  <dcterms:created xsi:type="dcterms:W3CDTF">2016-09-23T19:24:42Z</dcterms:created>
  <dcterms:modified xsi:type="dcterms:W3CDTF">2018-07-09T21:15:12Z</dcterms:modified>
</cp:coreProperties>
</file>